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13716000" cx="24384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  <p:embeddedFont>
      <p:font typeface="Monoton"/>
      <p:regular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jPes9HcNg46hWeENFY0jxknfBM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regular.fntdata"/><Relationship Id="rId41" Type="http://schemas.openxmlformats.org/officeDocument/2006/relationships/font" Target="fonts/OpenSansLight-bold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6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-bold.fntdata"/><Relationship Id="rId15" Type="http://schemas.openxmlformats.org/officeDocument/2006/relationships/slide" Target="slides/slide11.xml"/><Relationship Id="rId37" Type="http://schemas.openxmlformats.org/officeDocument/2006/relationships/font" Target="fonts/Monoton-regular.fntdata"/><Relationship Id="rId14" Type="http://schemas.openxmlformats.org/officeDocument/2006/relationships/slide" Target="slides/slide10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632405e47_1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9632405e47_1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49607e66e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49607e66e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49607e66e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a49607e66e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9607e66e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a49607e66e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49607e66e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49607e66e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49607e66e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49607e66e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9607e66e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1a49607e66e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49607e66e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a49607e66e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49607e66e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a49607e66e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49607e66e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a49607e66e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da492aed7_9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7da492aed7_9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49607e66e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a49607e66e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49607e66e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a49607e66e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49607e66e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a49607e66e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da492aed7_6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17da492aed7_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49607e66e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1a49607e66e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ef54119e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8ef54119e1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627308592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9627308592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632405e47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19632405e47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da492aed7_9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7da492aed7_9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49607e66e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a49607e66e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49607e66e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49607e66e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49607e66e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49607e66e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47;p52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5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52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53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53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53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p55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" name="Google Shape;58;p5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55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5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57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p57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58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58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9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1" name="Google Shape;71;p5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59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7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47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47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8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8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48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9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49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49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6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60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9" name="Google Shape;89;p60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54"/>
          <p:cNvSpPr txBox="1"/>
          <p:nvPr>
            <p:ph idx="1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54"/>
          <p:cNvSpPr txBox="1"/>
          <p:nvPr>
            <p:ph idx="2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p5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6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61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4" name="Google Shape;94;p61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3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63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8" name="Google Shape;98;p63"/>
          <p:cNvSpPr txBox="1"/>
          <p:nvPr>
            <p:ph idx="2" type="subTitle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63"/>
          <p:cNvSpPr txBox="1"/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6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66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67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8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68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64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" name="Google Shape;24;p64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4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4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2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" name="Google Shape;31;p62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2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5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0"/>
          <p:cNvSpPr txBox="1"/>
          <p:nvPr>
            <p:ph idx="1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0"/>
          <p:cNvSpPr txBox="1"/>
          <p:nvPr>
            <p:ph idx="2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51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1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" name="Google Shape;43;p5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51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44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39.jpg"/><Relationship Id="rId5" Type="http://schemas.openxmlformats.org/officeDocument/2006/relationships/image" Target="../media/image23.png"/><Relationship Id="rId6" Type="http://schemas.openxmlformats.org/officeDocument/2006/relationships/image" Target="../media/image38.jpg"/><Relationship Id="rId7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3210975" y="4609100"/>
            <a:ext cx="144204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1000">
                <a:solidFill>
                  <a:srgbClr val="1A1A1A"/>
                </a:solidFill>
              </a:rPr>
              <a:t>GDSC </a:t>
            </a:r>
            <a:r>
              <a:rPr b="1" lang="en-US" sz="11000">
                <a:solidFill>
                  <a:srgbClr val="1155CC"/>
                </a:solidFill>
                <a:latin typeface="Monoton"/>
                <a:ea typeface="Monoton"/>
                <a:cs typeface="Monoton"/>
                <a:sym typeface="Monoton"/>
              </a:rPr>
              <a:t>Frontend</a:t>
            </a:r>
            <a:endParaRPr b="1" sz="11000">
              <a:solidFill>
                <a:srgbClr val="1155CC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sp>
        <p:nvSpPr>
          <p:cNvPr id="114" name="Google Shape;114;p2"/>
          <p:cNvSpPr txBox="1"/>
          <p:nvPr>
            <p:ph idx="2" type="subTitle"/>
          </p:nvPr>
        </p:nvSpPr>
        <p:spPr>
          <a:xfrm>
            <a:off x="3524450" y="9060800"/>
            <a:ext cx="936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solidFill>
                  <a:srgbClr val="1155CC"/>
                </a:solidFill>
              </a:rPr>
              <a:t>Weekly Report 3</a:t>
            </a:r>
            <a:endParaRPr b="1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929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632405e47_1_20"/>
          <p:cNvSpPr txBox="1"/>
          <p:nvPr/>
        </p:nvSpPr>
        <p:spPr>
          <a:xfrm>
            <a:off x="5125500" y="4841550"/>
            <a:ext cx="14133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chemeClr val="lt1"/>
                </a:solidFill>
              </a:rPr>
              <a:t>🤔 </a:t>
            </a:r>
            <a:r>
              <a:rPr b="1" lang="en-US" sz="10000">
                <a:solidFill>
                  <a:schemeClr val="lt1"/>
                </a:solidFill>
                <a:highlight>
                  <a:schemeClr val="accent4"/>
                </a:highlight>
              </a:rPr>
              <a:t>Data</a:t>
            </a:r>
            <a:r>
              <a:rPr b="1" lang="en-US" sz="10000">
                <a:solidFill>
                  <a:schemeClr val="lt1"/>
                </a:solidFill>
              </a:rPr>
              <a:t>와 </a:t>
            </a:r>
            <a:r>
              <a:rPr b="1" lang="en-US" sz="10000">
                <a:solidFill>
                  <a:schemeClr val="lt1"/>
                </a:solidFill>
                <a:highlight>
                  <a:schemeClr val="accent4"/>
                </a:highlight>
              </a:rPr>
              <a:t>Rendering</a:t>
            </a:r>
            <a:r>
              <a:rPr b="1" lang="en-US" sz="10000">
                <a:solidFill>
                  <a:schemeClr val="lt1"/>
                </a:solidFill>
              </a:rPr>
              <a:t>이</a:t>
            </a:r>
            <a:endParaRPr b="1" sz="10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chemeClr val="lt1"/>
                </a:solidFill>
              </a:rPr>
              <a:t>게임과 무슨 연관인거지?</a:t>
            </a:r>
            <a:endParaRPr b="1" sz="10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a49607e66e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7380750"/>
            <a:ext cx="1847850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a49607e66e_0_124"/>
          <p:cNvSpPr txBox="1"/>
          <p:nvPr>
            <p:ph idx="4294967295" type="title"/>
          </p:nvPr>
        </p:nvSpPr>
        <p:spPr>
          <a:xfrm>
            <a:off x="1481950" y="972300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Data의 변화와 Rendering - 공으로 살펴보기 </a:t>
            </a:r>
            <a:endParaRPr b="1">
              <a:solidFill>
                <a:srgbClr val="1A1A1A"/>
              </a:solidFill>
            </a:endParaRPr>
          </a:p>
        </p:txBody>
      </p:sp>
      <p:sp>
        <p:nvSpPr>
          <p:cNvPr id="199" name="Google Shape;199;g1a49607e66e_0_124"/>
          <p:cNvSpPr txBox="1"/>
          <p:nvPr/>
        </p:nvSpPr>
        <p:spPr>
          <a:xfrm>
            <a:off x="8759250" y="3836025"/>
            <a:ext cx="6865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A1A1A"/>
                </a:solidFill>
              </a:rPr>
              <a:t>오른쪽 방향키 </a:t>
            </a:r>
            <a:r>
              <a:rPr b="1" lang="en-US" sz="4500">
                <a:solidFill>
                  <a:srgbClr val="1A1A1A"/>
                </a:solidFill>
              </a:rPr>
              <a:t>누르면</a:t>
            </a:r>
            <a:endParaRPr b="1" sz="45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A1A1A"/>
                </a:solidFill>
              </a:rPr>
              <a:t>10만</a:t>
            </a:r>
            <a:r>
              <a:rPr b="1" lang="en-US" sz="4500">
                <a:solidFill>
                  <a:srgbClr val="1A1A1A"/>
                </a:solidFill>
              </a:rPr>
              <a:t>큼 이동하는 재밌는 게임</a:t>
            </a:r>
            <a:endParaRPr b="1" sz="4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a49607e66e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938" y="3811425"/>
            <a:ext cx="21420124" cy="87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a49607e66e_0_37"/>
          <p:cNvSpPr txBox="1"/>
          <p:nvPr>
            <p:ph idx="4294967295" type="title"/>
          </p:nvPr>
        </p:nvSpPr>
        <p:spPr>
          <a:xfrm>
            <a:off x="1481950" y="972300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Data의 변화와 Rendering - 공으로 살펴보기 </a:t>
            </a:r>
            <a:endParaRPr b="1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49607e66e_0_43"/>
          <p:cNvSpPr txBox="1"/>
          <p:nvPr>
            <p:ph idx="4294967295" type="title"/>
          </p:nvPr>
        </p:nvSpPr>
        <p:spPr>
          <a:xfrm>
            <a:off x="1481950" y="972300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Data의 변화와 Rendering </a:t>
            </a:r>
            <a:endParaRPr b="1">
              <a:solidFill>
                <a:srgbClr val="1A1A1A"/>
              </a:solidFill>
            </a:endParaRPr>
          </a:p>
        </p:txBody>
      </p:sp>
      <p:pic>
        <p:nvPicPr>
          <p:cNvPr id="211" name="Google Shape;211;g1a49607e66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775" y="3777225"/>
            <a:ext cx="20686275" cy="84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a49607e66e_0_43"/>
          <p:cNvSpPr txBox="1"/>
          <p:nvPr/>
        </p:nvSpPr>
        <p:spPr>
          <a:xfrm>
            <a:off x="17146275" y="6895875"/>
            <a:ext cx="4249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A1A1A"/>
                </a:solidFill>
              </a:rPr>
              <a:t>누르는 순간</a:t>
            </a:r>
            <a:br>
              <a:rPr b="1" lang="en-US" sz="4500">
                <a:solidFill>
                  <a:srgbClr val="1A1A1A"/>
                </a:solidFill>
              </a:rPr>
            </a:br>
            <a:br>
              <a:rPr b="1" lang="en-US" sz="4500">
                <a:solidFill>
                  <a:srgbClr val="1A1A1A"/>
                </a:solidFill>
              </a:rPr>
            </a:br>
            <a:r>
              <a:rPr b="1" lang="en-US" sz="4500">
                <a:solidFill>
                  <a:srgbClr val="1A1A1A"/>
                </a:solidFill>
              </a:rPr>
              <a:t>데이터 업데이트</a:t>
            </a:r>
            <a:endParaRPr b="1" sz="4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49607e66e_0_52"/>
          <p:cNvSpPr txBox="1"/>
          <p:nvPr>
            <p:ph idx="4294967295" type="title"/>
          </p:nvPr>
        </p:nvSpPr>
        <p:spPr>
          <a:xfrm>
            <a:off x="1481950" y="972300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Data의 변화와 Rendering </a:t>
            </a:r>
            <a:endParaRPr b="1">
              <a:solidFill>
                <a:srgbClr val="1A1A1A"/>
              </a:solidFill>
            </a:endParaRPr>
          </a:p>
        </p:txBody>
      </p:sp>
      <p:pic>
        <p:nvPicPr>
          <p:cNvPr id="218" name="Google Shape;218;g1a49607e66e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63" y="3571778"/>
            <a:ext cx="21527675" cy="88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a49607e66e_0_52"/>
          <p:cNvSpPr txBox="1"/>
          <p:nvPr/>
        </p:nvSpPr>
        <p:spPr>
          <a:xfrm>
            <a:off x="15777625" y="7342800"/>
            <a:ext cx="5845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A1A1A"/>
                </a:solidFill>
              </a:rPr>
              <a:t>업데이트 된 x 값</a:t>
            </a:r>
            <a:endParaRPr b="1" sz="45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A1A1A"/>
                </a:solidFill>
              </a:rPr>
              <a:t>&lt;내부 로직은 숨겨짐&gt;</a:t>
            </a:r>
            <a:endParaRPr b="1" sz="4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49607e66e_0_60"/>
          <p:cNvSpPr txBox="1"/>
          <p:nvPr>
            <p:ph idx="4294967295" type="title"/>
          </p:nvPr>
        </p:nvSpPr>
        <p:spPr>
          <a:xfrm>
            <a:off x="1481950" y="972300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Data의 변화와 Rendering - 움직였</a:t>
            </a:r>
            <a:r>
              <a:rPr b="1" lang="en-US">
                <a:solidFill>
                  <a:srgbClr val="1A1A1A"/>
                </a:solidFill>
              </a:rPr>
              <a:t>다 👻</a:t>
            </a:r>
            <a:endParaRPr b="1">
              <a:solidFill>
                <a:srgbClr val="1A1A1A"/>
              </a:solidFill>
            </a:endParaRPr>
          </a:p>
        </p:txBody>
      </p:sp>
      <p:pic>
        <p:nvPicPr>
          <p:cNvPr id="225" name="Google Shape;225;g1a49607e66e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950" y="3684850"/>
            <a:ext cx="21388175" cy="87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929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49607e66e_0_69"/>
          <p:cNvSpPr txBox="1"/>
          <p:nvPr/>
        </p:nvSpPr>
        <p:spPr>
          <a:xfrm>
            <a:off x="6766350" y="4841550"/>
            <a:ext cx="108513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chemeClr val="lt1"/>
                </a:solidFill>
              </a:rPr>
              <a:t>즉, </a:t>
            </a:r>
            <a:r>
              <a:rPr b="1" lang="en-US" sz="10000">
                <a:solidFill>
                  <a:schemeClr val="lt1"/>
                </a:solidFill>
              </a:rPr>
              <a:t>Data가</a:t>
            </a:r>
            <a:r>
              <a:rPr b="1" lang="en-US" sz="10000">
                <a:solidFill>
                  <a:schemeClr val="lt1"/>
                </a:solidFill>
              </a:rPr>
              <a:t> </a:t>
            </a:r>
            <a:r>
              <a:rPr b="1" lang="en-US" sz="10000">
                <a:solidFill>
                  <a:schemeClr val="lt1"/>
                </a:solidFill>
                <a:highlight>
                  <a:schemeClr val="accent4"/>
                </a:highlight>
              </a:rPr>
              <a:t>변화하면</a:t>
            </a:r>
            <a:r>
              <a:rPr b="1" lang="en-US" sz="10000">
                <a:solidFill>
                  <a:schemeClr val="lt1"/>
                </a:solidFill>
                <a:highlight>
                  <a:schemeClr val="accent4"/>
                </a:highlight>
              </a:rPr>
              <a:t> </a:t>
            </a:r>
            <a:r>
              <a:rPr b="1" lang="en-US" sz="10000">
                <a:solidFill>
                  <a:schemeClr val="lt1"/>
                </a:solidFill>
              </a:rPr>
              <a:t>Rendering</a:t>
            </a:r>
            <a:endParaRPr b="1" sz="10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49607e66e_0_88"/>
          <p:cNvSpPr txBox="1"/>
          <p:nvPr>
            <p:ph idx="4294967295" type="title"/>
          </p:nvPr>
        </p:nvSpPr>
        <p:spPr>
          <a:xfrm>
            <a:off x="1828875" y="637125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기존 Snake Game 로직 설계</a:t>
            </a:r>
            <a:endParaRPr b="1">
              <a:solidFill>
                <a:srgbClr val="1A1A1A"/>
              </a:solidFill>
            </a:endParaRPr>
          </a:p>
        </p:txBody>
      </p:sp>
      <p:pic>
        <p:nvPicPr>
          <p:cNvPr id="236" name="Google Shape;236;g1a49607e66e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75" y="2660250"/>
            <a:ext cx="20867098" cy="1004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a49607e66e_0_85"/>
          <p:cNvSpPr txBox="1"/>
          <p:nvPr/>
        </p:nvSpPr>
        <p:spPr>
          <a:xfrm>
            <a:off x="5491500" y="5996100"/>
            <a:ext cx="13401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chemeClr val="lt1"/>
                </a:solidFill>
                <a:highlight>
                  <a:srgbClr val="000000"/>
                </a:highlight>
              </a:rPr>
              <a:t>Data 와 UI 의 </a:t>
            </a:r>
            <a:r>
              <a:rPr b="1" lang="en-US" sz="10000">
                <a:solidFill>
                  <a:schemeClr val="lt1"/>
                </a:solidFill>
                <a:highlight>
                  <a:srgbClr val="FF0000"/>
                </a:highlight>
              </a:rPr>
              <a:t> 강.한 결합 </a:t>
            </a:r>
            <a:r>
              <a:rPr b="1" lang="en-US" sz="10000">
                <a:solidFill>
                  <a:schemeClr val="lt1"/>
                </a:solidFill>
                <a:highlight>
                  <a:srgbClr val="000000"/>
                </a:highlight>
              </a:rPr>
              <a:t>  </a:t>
            </a:r>
            <a:endParaRPr b="1" sz="10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a49607e66e_0_95"/>
          <p:cNvSpPr txBox="1"/>
          <p:nvPr>
            <p:ph idx="4294967295" type="title"/>
          </p:nvPr>
        </p:nvSpPr>
        <p:spPr>
          <a:xfrm>
            <a:off x="1828875" y="637125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새로운 </a:t>
            </a:r>
            <a:r>
              <a:rPr b="1" lang="en-US">
                <a:solidFill>
                  <a:srgbClr val="1A1A1A"/>
                </a:solidFill>
              </a:rPr>
              <a:t>Snake Engine - </a:t>
            </a:r>
            <a:r>
              <a:rPr b="1" lang="en-US">
                <a:solidFill>
                  <a:srgbClr val="38761D"/>
                </a:solidFill>
              </a:rPr>
              <a:t>State와 UI의 관심</a:t>
            </a:r>
            <a:r>
              <a:rPr b="1" lang="en-US">
                <a:solidFill>
                  <a:srgbClr val="38761D"/>
                </a:solidFill>
              </a:rPr>
              <a:t>사 분리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47" name="Google Shape;247;g1a49607e66e_0_95"/>
          <p:cNvSpPr txBox="1"/>
          <p:nvPr/>
        </p:nvSpPr>
        <p:spPr>
          <a:xfrm>
            <a:off x="14370300" y="5330963"/>
            <a:ext cx="100137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UI State ~ UI / 관심사 분리</a:t>
            </a:r>
            <a:br>
              <a:rPr b="1" lang="en-US" sz="4500">
                <a:solidFill>
                  <a:srgbClr val="1A1A1A"/>
                </a:solidFill>
              </a:rPr>
            </a:br>
            <a:endParaRPr b="1" sz="4500">
              <a:solidFill>
                <a:srgbClr val="1A1A1A"/>
              </a:solidFill>
            </a:endParaRPr>
          </a:p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기능별 메서드 분리</a:t>
            </a:r>
            <a:br>
              <a:rPr b="1" lang="en-US" sz="4500">
                <a:solidFill>
                  <a:srgbClr val="1A1A1A"/>
                </a:solidFill>
              </a:rPr>
            </a:br>
            <a:endParaRPr b="1" sz="4500">
              <a:solidFill>
                <a:srgbClr val="1A1A1A"/>
              </a:solidFill>
            </a:endParaRPr>
          </a:p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Render Cycle 호출</a:t>
            </a:r>
            <a:endParaRPr b="1" sz="4500">
              <a:solidFill>
                <a:srgbClr val="1A1A1A"/>
              </a:solidFill>
            </a:endParaRPr>
          </a:p>
        </p:txBody>
      </p:sp>
      <p:pic>
        <p:nvPicPr>
          <p:cNvPr id="248" name="Google Shape;248;g1a49607e66e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075" y="2284125"/>
            <a:ext cx="11348731" cy="1112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da492aed7_9_105"/>
          <p:cNvSpPr txBox="1"/>
          <p:nvPr>
            <p:ph type="title"/>
          </p:nvPr>
        </p:nvSpPr>
        <p:spPr>
          <a:xfrm>
            <a:off x="916750" y="5864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Study Members</a:t>
            </a:r>
            <a:endParaRPr b="1" sz="10000">
              <a:solidFill>
                <a:srgbClr val="1A1A1A"/>
              </a:solidFill>
            </a:endParaRPr>
          </a:p>
        </p:txBody>
      </p:sp>
      <p:pic>
        <p:nvPicPr>
          <p:cNvPr id="120" name="Google Shape;120;g17da492aed7_9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2487" y="4186813"/>
            <a:ext cx="3264724" cy="326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7da492aed7_9_105"/>
          <p:cNvSpPr txBox="1"/>
          <p:nvPr>
            <p:ph idx="4294967295" type="body"/>
          </p:nvPr>
        </p:nvSpPr>
        <p:spPr>
          <a:xfrm>
            <a:off x="2621090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장준성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g17da492aed7_9_105"/>
          <p:cNvSpPr txBox="1"/>
          <p:nvPr>
            <p:ph idx="4294967295" type="body"/>
          </p:nvPr>
        </p:nvSpPr>
        <p:spPr>
          <a:xfrm>
            <a:off x="6984737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고은서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g17da492aed7_9_105"/>
          <p:cNvSpPr txBox="1"/>
          <p:nvPr>
            <p:ph idx="4294967295" type="body"/>
          </p:nvPr>
        </p:nvSpPr>
        <p:spPr>
          <a:xfrm>
            <a:off x="11348375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박일상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17da492aed7_9_105"/>
          <p:cNvSpPr txBox="1"/>
          <p:nvPr>
            <p:ph idx="4294967295" type="body"/>
          </p:nvPr>
        </p:nvSpPr>
        <p:spPr>
          <a:xfrm>
            <a:off x="15712025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윤예원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g17da492aed7_9_105"/>
          <p:cNvSpPr txBox="1"/>
          <p:nvPr>
            <p:ph idx="4294967295" type="body"/>
          </p:nvPr>
        </p:nvSpPr>
        <p:spPr>
          <a:xfrm>
            <a:off x="20075675" y="8567275"/>
            <a:ext cx="168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조하연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17da492aed7_9_105"/>
          <p:cNvSpPr/>
          <p:nvPr/>
        </p:nvSpPr>
        <p:spPr>
          <a:xfrm>
            <a:off x="10559750" y="4271563"/>
            <a:ext cx="3264600" cy="3264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17da492aed7_9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00000" y="4557875"/>
            <a:ext cx="2522600" cy="25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7da492aed7_9_105"/>
          <p:cNvSpPr/>
          <p:nvPr/>
        </p:nvSpPr>
        <p:spPr>
          <a:xfrm>
            <a:off x="19286900" y="4207975"/>
            <a:ext cx="3328200" cy="3328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17da492aed7_9_105"/>
          <p:cNvPicPr preferRelativeResize="0"/>
          <p:nvPr/>
        </p:nvPicPr>
        <p:blipFill rotWithShape="1">
          <a:blip r:embed="rId5">
            <a:alphaModFix/>
          </a:blip>
          <a:srcRect b="0" l="16923" r="16916" t="0"/>
          <a:stretch/>
        </p:blipFill>
        <p:spPr>
          <a:xfrm>
            <a:off x="14923300" y="4193612"/>
            <a:ext cx="3328200" cy="335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0" name="Google Shape;130;g17da492aed7_9_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9700" y="4207925"/>
            <a:ext cx="3328200" cy="332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g17da492aed7_9_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6150" y="4186875"/>
            <a:ext cx="3264600" cy="326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a49607e66e_0_105"/>
          <p:cNvSpPr txBox="1"/>
          <p:nvPr>
            <p:ph idx="4294967295" type="title"/>
          </p:nvPr>
        </p:nvSpPr>
        <p:spPr>
          <a:xfrm>
            <a:off x="1208425" y="978375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새로운 Snake Engine - </a:t>
            </a:r>
            <a:r>
              <a:rPr b="1" lang="en-US">
                <a:solidFill>
                  <a:srgbClr val="38761D"/>
                </a:solidFill>
              </a:rPr>
              <a:t>무엇</a:t>
            </a:r>
            <a:r>
              <a:rPr b="1" lang="en-US">
                <a:solidFill>
                  <a:srgbClr val="38761D"/>
                </a:solidFill>
              </a:rPr>
              <a:t>이 좋아졌을까?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54" name="Google Shape;254;g1a49607e66e_0_105"/>
          <p:cNvSpPr txBox="1"/>
          <p:nvPr/>
        </p:nvSpPr>
        <p:spPr>
          <a:xfrm>
            <a:off x="1580650" y="5380350"/>
            <a:ext cx="20867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UI State ~ UI / 관심사 분리 - 기</a:t>
            </a:r>
            <a:r>
              <a:rPr b="1" lang="en-US" sz="4500">
                <a:solidFill>
                  <a:srgbClr val="1A1A1A"/>
                </a:solidFill>
              </a:rPr>
              <a:t>능 변화 대응에 유연해짐, 즉 리팩토링에 열려있는 구조</a:t>
            </a:r>
            <a:br>
              <a:rPr b="1" lang="en-US" sz="4500">
                <a:solidFill>
                  <a:srgbClr val="1A1A1A"/>
                </a:solidFill>
              </a:rPr>
            </a:br>
            <a:endParaRPr b="1" sz="4500">
              <a:solidFill>
                <a:srgbClr val="1A1A1A"/>
              </a:solidFill>
            </a:endParaRPr>
          </a:p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기능별 메서드 분리 - </a:t>
            </a:r>
            <a:r>
              <a:rPr b="1" lang="en-US" sz="4500">
                <a:solidFill>
                  <a:srgbClr val="1A1A1A"/>
                </a:solidFill>
              </a:rPr>
              <a:t>각 기능 메서드가 분리됨, 직관적 사용성 향상</a:t>
            </a:r>
            <a:endParaRPr b="1" sz="4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a49607e66e_0_111"/>
          <p:cNvSpPr txBox="1"/>
          <p:nvPr/>
        </p:nvSpPr>
        <p:spPr>
          <a:xfrm>
            <a:off x="10384950" y="3687150"/>
            <a:ext cx="36141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chemeClr val="lt1"/>
                </a:solidFill>
                <a:highlight>
                  <a:srgbClr val="000000"/>
                </a:highlight>
              </a:rPr>
              <a:t>그래서    게 임은?</a:t>
            </a:r>
            <a:r>
              <a:rPr b="1" lang="en-US" sz="10000">
                <a:solidFill>
                  <a:schemeClr val="lt1"/>
                </a:solidFill>
                <a:highlight>
                  <a:srgbClr val="000000"/>
                </a:highlight>
              </a:rPr>
              <a:t> </a:t>
            </a:r>
            <a:endParaRPr b="1" sz="10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a49607e66e_0_115"/>
          <p:cNvPicPr preferRelativeResize="0"/>
          <p:nvPr/>
        </p:nvPicPr>
        <p:blipFill rotWithShape="1">
          <a:blip r:embed="rId3">
            <a:alphaModFix/>
          </a:blip>
          <a:srcRect b="6966" l="7978" r="10020" t="9707"/>
          <a:stretch/>
        </p:blipFill>
        <p:spPr>
          <a:xfrm>
            <a:off x="5974763" y="124088"/>
            <a:ext cx="12434474" cy="1346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da492aed7_6_0"/>
          <p:cNvSpPr txBox="1"/>
          <p:nvPr>
            <p:ph idx="1" type="subTitle"/>
          </p:nvPr>
        </p:nvSpPr>
        <p:spPr>
          <a:xfrm>
            <a:off x="4831575" y="6762375"/>
            <a:ext cx="1485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chemeClr val="accent4"/>
                </a:solidFill>
              </a:rPr>
              <a:t>Final Project</a:t>
            </a:r>
            <a:endParaRPr b="1" sz="5500">
              <a:solidFill>
                <a:schemeClr val="accent4"/>
              </a:solidFill>
            </a:endParaRPr>
          </a:p>
        </p:txBody>
      </p:sp>
      <p:sp>
        <p:nvSpPr>
          <p:cNvPr id="270" name="Google Shape;270;g17da492aed7_6_0"/>
          <p:cNvSpPr txBox="1"/>
          <p:nvPr>
            <p:ph idx="4294967295" type="body"/>
          </p:nvPr>
        </p:nvSpPr>
        <p:spPr>
          <a:xfrm>
            <a:off x="4831575" y="8874088"/>
            <a:ext cx="2218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프론트 저력을 보여줍니다.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g17da492aed7_6_0"/>
          <p:cNvSpPr txBox="1"/>
          <p:nvPr>
            <p:ph type="title"/>
          </p:nvPr>
        </p:nvSpPr>
        <p:spPr>
          <a:xfrm>
            <a:off x="4712925" y="4088725"/>
            <a:ext cx="14571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다음주에 </a:t>
            </a:r>
            <a:r>
              <a:rPr b="1" lang="en-US" sz="10000">
                <a:solidFill>
                  <a:srgbClr val="1A1A1A"/>
                </a:solidFill>
              </a:rPr>
              <a:t>저희</a:t>
            </a:r>
            <a:r>
              <a:rPr b="1" lang="en-US" sz="10000">
                <a:solidFill>
                  <a:srgbClr val="1A1A1A"/>
                </a:solidFill>
              </a:rPr>
              <a:t>는…</a:t>
            </a:r>
            <a:endParaRPr b="1" sz="100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929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49607e66e_0_120"/>
          <p:cNvSpPr txBox="1"/>
          <p:nvPr/>
        </p:nvSpPr>
        <p:spPr>
          <a:xfrm>
            <a:off x="8036550" y="3687150"/>
            <a:ext cx="83109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lang="en-US" sz="10000" u="sng">
                <a:solidFill>
                  <a:schemeClr val="lt1"/>
                </a:solidFill>
              </a:rPr>
              <a:t>React </a:t>
            </a:r>
            <a:endParaRPr b="1" sz="100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chemeClr val="lt1"/>
                </a:solidFill>
                <a:highlight>
                  <a:schemeClr val="accent4"/>
                </a:highlight>
              </a:rPr>
              <a:t>파이날 프로젝트</a:t>
            </a:r>
            <a:br>
              <a:rPr b="1" lang="en-US" sz="10000">
                <a:solidFill>
                  <a:schemeClr val="lt1"/>
                </a:solidFill>
                <a:highlight>
                  <a:schemeClr val="accent4"/>
                </a:highlight>
              </a:rPr>
            </a:br>
            <a:r>
              <a:rPr b="1" lang="en-US" sz="10000">
                <a:solidFill>
                  <a:schemeClr val="lt1"/>
                </a:solidFill>
              </a:rPr>
              <a:t>감사합니다</a:t>
            </a:r>
            <a:endParaRPr b="1" sz="10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ef54119e1_0_4"/>
          <p:cNvSpPr txBox="1"/>
          <p:nvPr>
            <p:ph idx="4294967295" type="body"/>
          </p:nvPr>
        </p:nvSpPr>
        <p:spPr>
          <a:xfrm>
            <a:off x="4997150" y="8992750"/>
            <a:ext cx="681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5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즐거운 프로젝트 회고록</a:t>
            </a:r>
            <a:endParaRPr b="1" sz="45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g18ef54119e1_0_4"/>
          <p:cNvSpPr txBox="1"/>
          <p:nvPr>
            <p:ph type="title"/>
          </p:nvPr>
        </p:nvSpPr>
        <p:spPr>
          <a:xfrm>
            <a:off x="4712925" y="4088725"/>
            <a:ext cx="14571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주간 </a:t>
            </a:r>
            <a:r>
              <a:rPr b="1" lang="en-US" sz="10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Project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138" name="Google Shape;138;g18ef54119e1_0_4"/>
          <p:cNvSpPr txBox="1"/>
          <p:nvPr/>
        </p:nvSpPr>
        <p:spPr>
          <a:xfrm>
            <a:off x="10014100" y="5718950"/>
            <a:ext cx="136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627308592_1_4"/>
          <p:cNvSpPr txBox="1"/>
          <p:nvPr>
            <p:ph idx="1" type="subTitle"/>
          </p:nvPr>
        </p:nvSpPr>
        <p:spPr>
          <a:xfrm>
            <a:off x="15235125" y="1228900"/>
            <a:ext cx="7527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  <a:highlight>
                  <a:srgbClr val="FFFFFF"/>
                </a:highlight>
              </a:rPr>
              <a:t>Snake Game 만들기</a:t>
            </a:r>
            <a:endParaRPr b="1" sz="5500">
              <a:solidFill>
                <a:srgbClr val="1155CC"/>
              </a:solidFill>
            </a:endParaRPr>
          </a:p>
        </p:txBody>
      </p:sp>
      <p:sp>
        <p:nvSpPr>
          <p:cNvPr id="144" name="Google Shape;144;g19627308592_1_4"/>
          <p:cNvSpPr txBox="1"/>
          <p:nvPr>
            <p:ph type="title"/>
          </p:nvPr>
        </p:nvSpPr>
        <p:spPr>
          <a:xfrm>
            <a:off x="893025" y="728800"/>
            <a:ext cx="49311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Project 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145" name="Google Shape;145;g19627308592_1_4"/>
          <p:cNvSpPr txBox="1"/>
          <p:nvPr>
            <p:ph idx="2" type="body"/>
          </p:nvPr>
        </p:nvSpPr>
        <p:spPr>
          <a:xfrm>
            <a:off x="1144125" y="3046225"/>
            <a:ext cx="2161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Snake game 만들기 목표</a:t>
            </a:r>
            <a:endParaRPr b="1" sz="4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9627308592_1_4"/>
          <p:cNvSpPr/>
          <p:nvPr/>
        </p:nvSpPr>
        <p:spPr>
          <a:xfrm rot="-5400000">
            <a:off x="1289313" y="5313663"/>
            <a:ext cx="4732200" cy="4750800"/>
          </a:xfrm>
          <a:prstGeom prst="teardrop">
            <a:avLst>
              <a:gd fmla="val 100000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9627308592_1_4"/>
          <p:cNvSpPr txBox="1"/>
          <p:nvPr/>
        </p:nvSpPr>
        <p:spPr>
          <a:xfrm>
            <a:off x="1520325" y="5526300"/>
            <a:ext cx="60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5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g19627308592_1_4"/>
          <p:cNvSpPr txBox="1"/>
          <p:nvPr/>
        </p:nvSpPr>
        <p:spPr>
          <a:xfrm>
            <a:off x="1546317" y="6827175"/>
            <a:ext cx="4182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Snake</a:t>
            </a:r>
            <a:br>
              <a:rPr b="1" lang="en-US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Game 동작</a:t>
            </a:r>
            <a:endParaRPr b="1" i="0" sz="5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g19627308592_1_4"/>
          <p:cNvSpPr/>
          <p:nvPr/>
        </p:nvSpPr>
        <p:spPr>
          <a:xfrm rot="-5400000">
            <a:off x="9496851" y="5313663"/>
            <a:ext cx="4732200" cy="4750800"/>
          </a:xfrm>
          <a:prstGeom prst="teardrop">
            <a:avLst>
              <a:gd fmla="val 100000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9627308592_1_4"/>
          <p:cNvSpPr txBox="1"/>
          <p:nvPr/>
        </p:nvSpPr>
        <p:spPr>
          <a:xfrm>
            <a:off x="9837013" y="5526300"/>
            <a:ext cx="60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5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5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g19627308592_1_4"/>
          <p:cNvSpPr/>
          <p:nvPr/>
        </p:nvSpPr>
        <p:spPr>
          <a:xfrm rot="-5400000">
            <a:off x="18006263" y="5313663"/>
            <a:ext cx="4732200" cy="4750800"/>
          </a:xfrm>
          <a:prstGeom prst="teardrop">
            <a:avLst>
              <a:gd fmla="val 100000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9627308592_1_4"/>
          <p:cNvSpPr txBox="1"/>
          <p:nvPr/>
        </p:nvSpPr>
        <p:spPr>
          <a:xfrm>
            <a:off x="18346425" y="5526300"/>
            <a:ext cx="60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5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5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g19627308592_1_4"/>
          <p:cNvSpPr txBox="1"/>
          <p:nvPr/>
        </p:nvSpPr>
        <p:spPr>
          <a:xfrm>
            <a:off x="9771655" y="6827175"/>
            <a:ext cx="4182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Canvas</a:t>
            </a:r>
            <a:br>
              <a:rPr b="1" lang="en-US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 b="1" i="0" sz="5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g19627308592_1_4"/>
          <p:cNvSpPr txBox="1"/>
          <p:nvPr/>
        </p:nvSpPr>
        <p:spPr>
          <a:xfrm>
            <a:off x="18281067" y="6827175"/>
            <a:ext cx="4182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setimeout</a:t>
            </a:r>
            <a:br>
              <a:rPr b="1" lang="en-US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 b="1" i="0" sz="5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632405e47_1_0"/>
          <p:cNvSpPr txBox="1"/>
          <p:nvPr>
            <p:ph type="title"/>
          </p:nvPr>
        </p:nvSpPr>
        <p:spPr>
          <a:xfrm>
            <a:off x="893025" y="72880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10000">
                <a:solidFill>
                  <a:srgbClr val="1A1A1A"/>
                </a:solidFill>
              </a:rPr>
              <a:t>Project </a:t>
            </a:r>
            <a:endParaRPr b="1" sz="10000">
              <a:solidFill>
                <a:srgbClr val="1A1A1A"/>
              </a:solidFill>
            </a:endParaRPr>
          </a:p>
        </p:txBody>
      </p:sp>
      <p:sp>
        <p:nvSpPr>
          <p:cNvPr id="160" name="Google Shape;160;g19632405e47_1_0"/>
          <p:cNvSpPr txBox="1"/>
          <p:nvPr>
            <p:ph idx="2" type="body"/>
          </p:nvPr>
        </p:nvSpPr>
        <p:spPr>
          <a:xfrm>
            <a:off x="1032500" y="3041925"/>
            <a:ext cx="2161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생각해보기</a:t>
            </a:r>
            <a:endParaRPr b="1" sz="5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9632405e47_1_0"/>
          <p:cNvSpPr txBox="1"/>
          <p:nvPr/>
        </p:nvSpPr>
        <p:spPr>
          <a:xfrm>
            <a:off x="1371600" y="5880100"/>
            <a:ext cx="19058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기능별 구조 설계</a:t>
            </a:r>
            <a:br>
              <a:rPr b="1" lang="en-US" sz="4500">
                <a:solidFill>
                  <a:srgbClr val="1A1A1A"/>
                </a:solidFill>
              </a:rPr>
            </a:br>
            <a:endParaRPr b="1" sz="4500">
              <a:solidFill>
                <a:srgbClr val="1A1A1A"/>
              </a:solidFill>
            </a:endParaRPr>
          </a:p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Canvas API를 활용하여 동적인 움직임을 표현하는 방법</a:t>
            </a:r>
            <a:endParaRPr b="1" sz="4500">
              <a:solidFill>
                <a:srgbClr val="1A1A1A"/>
              </a:solidFill>
            </a:endParaRPr>
          </a:p>
        </p:txBody>
      </p:sp>
      <p:sp>
        <p:nvSpPr>
          <p:cNvPr id="162" name="Google Shape;162;g19632405e47_1_0"/>
          <p:cNvSpPr txBox="1"/>
          <p:nvPr>
            <p:ph idx="1" type="subTitle"/>
          </p:nvPr>
        </p:nvSpPr>
        <p:spPr>
          <a:xfrm>
            <a:off x="15258700" y="1341475"/>
            <a:ext cx="7527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500">
                <a:solidFill>
                  <a:srgbClr val="1155CC"/>
                </a:solidFill>
                <a:highlight>
                  <a:srgbClr val="FFFFFF"/>
                </a:highlight>
              </a:rPr>
              <a:t>Snake Game 만들기</a:t>
            </a:r>
            <a:endParaRPr b="1" sz="55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da492aed7_9_6"/>
          <p:cNvSpPr txBox="1"/>
          <p:nvPr>
            <p:ph idx="4294967295" type="title"/>
          </p:nvPr>
        </p:nvSpPr>
        <p:spPr>
          <a:xfrm>
            <a:off x="12705200" y="959175"/>
            <a:ext cx="18138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Snake 설계 해보기</a:t>
            </a:r>
            <a:endParaRPr b="1">
              <a:solidFill>
                <a:srgbClr val="1A1A1A"/>
              </a:solidFill>
            </a:endParaRPr>
          </a:p>
        </p:txBody>
      </p:sp>
      <p:pic>
        <p:nvPicPr>
          <p:cNvPr id="168" name="Google Shape;168;g17da492aed7_9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25" y="667127"/>
            <a:ext cx="10590676" cy="1257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7da492aed7_9_6"/>
          <p:cNvSpPr txBox="1"/>
          <p:nvPr/>
        </p:nvSpPr>
        <p:spPr>
          <a:xfrm>
            <a:off x="12705200" y="6237300"/>
            <a:ext cx="6778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A1A1A"/>
                </a:solidFill>
              </a:rPr>
              <a:t>게임의 구성요소 </a:t>
            </a:r>
            <a:endParaRPr b="1" sz="45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A1A1A"/>
                </a:solidFill>
              </a:rPr>
              <a:t>최소 단위로 나눠보기</a:t>
            </a:r>
            <a:endParaRPr b="1" sz="4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1a49607e66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63" y="1329588"/>
            <a:ext cx="14972774" cy="110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a49607e66e_0_17"/>
          <p:cNvSpPr txBox="1"/>
          <p:nvPr/>
        </p:nvSpPr>
        <p:spPr>
          <a:xfrm>
            <a:off x="17179950" y="3821850"/>
            <a:ext cx="56490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그림 Canvas (백지)</a:t>
            </a:r>
            <a:br>
              <a:rPr b="1" lang="en-US" sz="4500">
                <a:solidFill>
                  <a:srgbClr val="1A1A1A"/>
                </a:solidFill>
              </a:rPr>
            </a:br>
            <a:br>
              <a:rPr b="1" lang="en-US" sz="4500">
                <a:solidFill>
                  <a:srgbClr val="1A1A1A"/>
                </a:solidFill>
              </a:rPr>
            </a:br>
            <a:endParaRPr b="1" sz="4500">
              <a:solidFill>
                <a:srgbClr val="1A1A1A"/>
              </a:solidFill>
            </a:endParaRPr>
          </a:p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Snake</a:t>
            </a:r>
            <a:r>
              <a:rPr b="1" lang="en-US" sz="4500">
                <a:solidFill>
                  <a:srgbClr val="1A1A1A"/>
                </a:solidFill>
              </a:rPr>
              <a:t> 먹이</a:t>
            </a:r>
            <a:br>
              <a:rPr b="1" lang="en-US" sz="4500">
                <a:solidFill>
                  <a:srgbClr val="1A1A1A"/>
                </a:solidFill>
              </a:rPr>
            </a:br>
            <a:br>
              <a:rPr b="1" lang="en-US" sz="4500">
                <a:solidFill>
                  <a:srgbClr val="1A1A1A"/>
                </a:solidFill>
              </a:rPr>
            </a:br>
            <a:endParaRPr b="1" sz="4500">
              <a:solidFill>
                <a:srgbClr val="1A1A1A"/>
              </a:solidFill>
            </a:endParaRPr>
          </a:p>
          <a:p>
            <a:pPr indent="-514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AutoNum type="arabicPeriod"/>
            </a:pPr>
            <a:r>
              <a:rPr b="1" lang="en-US" sz="4500">
                <a:solidFill>
                  <a:srgbClr val="1A1A1A"/>
                </a:solidFill>
              </a:rPr>
              <a:t>Snake</a:t>
            </a:r>
            <a:endParaRPr b="1" sz="4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a49607e66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3226875"/>
            <a:ext cx="19507200" cy="94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a49607e66e_0_27"/>
          <p:cNvSpPr txBox="1"/>
          <p:nvPr>
            <p:ph idx="4294967295" type="title"/>
          </p:nvPr>
        </p:nvSpPr>
        <p:spPr>
          <a:xfrm>
            <a:off x="1184625" y="888500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Snake 설계 해보기 - 기</a:t>
            </a:r>
            <a:r>
              <a:rPr b="1" lang="en-US">
                <a:solidFill>
                  <a:srgbClr val="1A1A1A"/>
                </a:solidFill>
              </a:rPr>
              <a:t>본 구성요소 작성</a:t>
            </a:r>
            <a:endParaRPr b="1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a49607e66e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63" y="2722075"/>
            <a:ext cx="20726277" cy="984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a49607e66e_0_32"/>
          <p:cNvSpPr txBox="1"/>
          <p:nvPr>
            <p:ph idx="4294967295" type="title"/>
          </p:nvPr>
        </p:nvSpPr>
        <p:spPr>
          <a:xfrm>
            <a:off x="1828875" y="637125"/>
            <a:ext cx="20867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>
                <a:solidFill>
                  <a:srgbClr val="1A1A1A"/>
                </a:solidFill>
              </a:rPr>
              <a:t>Snake 설계 해보기 - Snake</a:t>
            </a:r>
            <a:r>
              <a:rPr b="1" lang="en-US">
                <a:solidFill>
                  <a:srgbClr val="1A1A1A"/>
                </a:solidFill>
              </a:rPr>
              <a:t> 기능 분류</a:t>
            </a:r>
            <a:endParaRPr b="1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